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autoCompressPictures="0">
  <p:sldMasterIdLst>
    <p:sldMasterId id="2147483672" r:id="rId4"/>
  </p:sldMasterIdLst>
  <p:notesMasterIdLst>
    <p:notesMasterId r:id="rId26"/>
  </p:notesMasterIdLst>
  <p:handoutMasterIdLst>
    <p:handoutMasterId r:id="rId27"/>
  </p:handoutMasterIdLst>
  <p:sldIdLst>
    <p:sldId id="256" r:id="rId5"/>
    <p:sldId id="257" r:id="rId6"/>
    <p:sldId id="258" r:id="rId7"/>
    <p:sldId id="305" r:id="rId8"/>
    <p:sldId id="289" r:id="rId9"/>
    <p:sldId id="290" r:id="rId10"/>
    <p:sldId id="263" r:id="rId11"/>
    <p:sldId id="291" r:id="rId12"/>
    <p:sldId id="306" r:id="rId13"/>
    <p:sldId id="278" r:id="rId14"/>
    <p:sldId id="316" r:id="rId15"/>
    <p:sldId id="307" r:id="rId16"/>
    <p:sldId id="311" r:id="rId17"/>
    <p:sldId id="313" r:id="rId18"/>
    <p:sldId id="314" r:id="rId19"/>
    <p:sldId id="309" r:id="rId20"/>
    <p:sldId id="315" r:id="rId21"/>
    <p:sldId id="282" r:id="rId22"/>
    <p:sldId id="292" r:id="rId23"/>
    <p:sldId id="288" r:id="rId24"/>
    <p:sldId id="284"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35" autoAdjust="0"/>
    <p:restoredTop sz="87101" autoAdjust="0"/>
  </p:normalViewPr>
  <p:slideViewPr>
    <p:cSldViewPr snapToGrid="0">
      <p:cViewPr varScale="1">
        <p:scale>
          <a:sx n="76" d="100"/>
          <a:sy n="76" d="100"/>
        </p:scale>
        <p:origin x="902" y="62"/>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44646B-21C0-410B-BA17-64C59EB2927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289392C-F5C5-4C38-94CE-455C7F4027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29A4FD-FAFB-4CDA-9DC5-D20CA18269A9}" type="datetimeFigureOut">
              <a:rPr lang="en-US" smtClean="0"/>
              <a:t>20-Mar-22</a:t>
            </a:fld>
            <a:endParaRPr lang="en-US" dirty="0"/>
          </a:p>
        </p:txBody>
      </p:sp>
      <p:sp>
        <p:nvSpPr>
          <p:cNvPr id="4" name="Footer Placeholder 3">
            <a:extLst>
              <a:ext uri="{FF2B5EF4-FFF2-40B4-BE49-F238E27FC236}">
                <a16:creationId xmlns:a16="http://schemas.microsoft.com/office/drawing/2014/main" id="{A62F3D2C-86D2-4CEA-B1B8-750885E16DD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A6D5F72-69F2-4B4B-A943-B04C4B1E36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3BEBA49-8001-49C3-9348-74483362155A}" type="slidenum">
              <a:rPr lang="en-US" smtClean="0"/>
              <a:t>‹#›</a:t>
            </a:fld>
            <a:endParaRPr lang="en-US" dirty="0"/>
          </a:p>
        </p:txBody>
      </p:sp>
    </p:spTree>
    <p:extLst>
      <p:ext uri="{BB962C8B-B14F-4D97-AF65-F5344CB8AC3E}">
        <p14:creationId xmlns:p14="http://schemas.microsoft.com/office/powerpoint/2010/main" val="274790609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91E35E-F34C-4F0E-B8A1-D9F5F49CB3AD}" type="datetimeFigureOut">
              <a:rPr lang="en-US" smtClean="0"/>
              <a:t>20-Mar-22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3F15BC-4AA1-41C4-8C26-91A7E3BB93DC}" type="slidenum">
              <a:rPr lang="en-US" smtClean="0"/>
              <a:t>‹#›</a:t>
            </a:fld>
            <a:endParaRPr lang="en-US" dirty="0"/>
          </a:p>
        </p:txBody>
      </p:sp>
    </p:spTree>
    <p:extLst>
      <p:ext uri="{BB962C8B-B14F-4D97-AF65-F5344CB8AC3E}">
        <p14:creationId xmlns:p14="http://schemas.microsoft.com/office/powerpoint/2010/main" val="141346768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1</a:t>
            </a:fld>
            <a:endParaRPr lang="en-US" dirty="0"/>
          </a:p>
        </p:txBody>
      </p:sp>
    </p:spTree>
    <p:extLst>
      <p:ext uri="{BB962C8B-B14F-4D97-AF65-F5344CB8AC3E}">
        <p14:creationId xmlns:p14="http://schemas.microsoft.com/office/powerpoint/2010/main" val="4150052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3F15BC-4AA1-41C4-8C26-91A7E3BB93DC}" type="slidenum">
              <a:rPr lang="en-US" smtClean="0"/>
              <a:t>5</a:t>
            </a:fld>
            <a:endParaRPr lang="en-US" dirty="0"/>
          </a:p>
        </p:txBody>
      </p:sp>
    </p:spTree>
    <p:extLst>
      <p:ext uri="{BB962C8B-B14F-4D97-AF65-F5344CB8AC3E}">
        <p14:creationId xmlns:p14="http://schemas.microsoft.com/office/powerpoint/2010/main" val="1759808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D3F15BC-4AA1-41C4-8C26-91A7E3BB93DC}" type="slidenum">
              <a:rPr lang="en-US" smtClean="0"/>
              <a:t>7</a:t>
            </a:fld>
            <a:endParaRPr lang="en-US" dirty="0"/>
          </a:p>
        </p:txBody>
      </p:sp>
    </p:spTree>
    <p:extLst>
      <p:ext uri="{BB962C8B-B14F-4D97-AF65-F5344CB8AC3E}">
        <p14:creationId xmlns:p14="http://schemas.microsoft.com/office/powerpoint/2010/main" val="1914671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3F15BC-4AA1-41C4-8C26-91A7E3BB93DC}" type="slidenum">
              <a:rPr lang="en-US" smtClean="0"/>
              <a:t>8</a:t>
            </a:fld>
            <a:endParaRPr lang="en-US" dirty="0"/>
          </a:p>
        </p:txBody>
      </p:sp>
    </p:spTree>
    <p:extLst>
      <p:ext uri="{BB962C8B-B14F-4D97-AF65-F5344CB8AC3E}">
        <p14:creationId xmlns:p14="http://schemas.microsoft.com/office/powerpoint/2010/main" val="3637187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42693803-9C79-4ACB-BB72-0F6C6CA9C739}" type="datetime1">
              <a:rPr lang="en-US" smtClean="0"/>
              <a:t>20-Mar-22</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r>
              <a:rPr lang="en-GB" smtClean="0"/>
              <a:t>Presented by Usama Arshad. (PhD CS)</a:t>
            </a:r>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C94BFAF-77A0-41F8-9E46-A98466DE403B}" type="datetime1">
              <a:rPr lang="en-US" smtClean="0"/>
              <a:t>20-Mar-22</a:t>
            </a:fld>
            <a:endParaRPr lang="en-US" dirty="0"/>
          </a:p>
        </p:txBody>
      </p:sp>
      <p:sp>
        <p:nvSpPr>
          <p:cNvPr id="5" name="Footer Placeholder 4"/>
          <p:cNvSpPr>
            <a:spLocks noGrp="1"/>
          </p:cNvSpPr>
          <p:nvPr>
            <p:ph type="ftr" sz="quarter" idx="11"/>
          </p:nvPr>
        </p:nvSpPr>
        <p:spPr/>
        <p:txBody>
          <a:bodyPr/>
          <a:lstStyle/>
          <a:p>
            <a:r>
              <a:rPr lang="en-GB" smtClean="0"/>
              <a:t>Presented by Usama Arshad. (PhD CS)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30331538-7484-4298-AE95-B9BD79AADA7C}" type="datetime1">
              <a:rPr lang="en-US" smtClean="0"/>
              <a:t>20-Mar-22</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r>
              <a:rPr lang="en-GB" smtClean="0"/>
              <a:t>Presented by Usama Arshad. (PhD CS)</a:t>
            </a:r>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图像"/>
          <p:cNvSpPr>
            <a:spLocks noGrp="1"/>
          </p:cNvSpPr>
          <p:nvPr>
            <p:ph type="pic" idx="13"/>
          </p:nvPr>
        </p:nvSpPr>
        <p:spPr>
          <a:xfrm>
            <a:off x="1524000" y="473273"/>
            <a:ext cx="9144000" cy="4152305"/>
          </a:xfrm>
          <a:prstGeom prst="rect">
            <a:avLst/>
          </a:prstGeom>
        </p:spPr>
        <p:txBody>
          <a:bodyPr lIns="91439" tIns="45719" rIns="91439" bIns="45719" anchor="t">
            <a:noAutofit/>
          </a:bodyPr>
          <a:lstStyle/>
          <a:p>
            <a:endParaRPr/>
          </a:p>
        </p:txBody>
      </p:sp>
      <p:sp>
        <p:nvSpPr>
          <p:cNvPr id="21" name="标题文本"/>
          <p:cNvSpPr txBox="1">
            <a:spLocks noGrp="1"/>
          </p:cNvSpPr>
          <p:nvPr>
            <p:ph type="title"/>
          </p:nvPr>
        </p:nvSpPr>
        <p:spPr>
          <a:xfrm>
            <a:off x="1190625" y="4723805"/>
            <a:ext cx="9810750" cy="1000125"/>
          </a:xfrm>
          <a:prstGeom prst="rect">
            <a:avLst/>
          </a:prstGeom>
        </p:spPr>
        <p:txBody>
          <a:bodyPr anchor="b"/>
          <a:lstStyle/>
          <a:p>
            <a:r>
              <a:t>标题文本</a:t>
            </a:r>
          </a:p>
        </p:txBody>
      </p:sp>
      <p:sp>
        <p:nvSpPr>
          <p:cNvPr id="22" name="正文级别 1…"/>
          <p:cNvSpPr txBox="1">
            <a:spLocks noGrp="1"/>
          </p:cNvSpPr>
          <p:nvPr>
            <p:ph type="body" sz="quarter" idx="1"/>
          </p:nvPr>
        </p:nvSpPr>
        <p:spPr>
          <a:xfrm>
            <a:off x="1190625" y="5732859"/>
            <a:ext cx="9810750" cy="794742"/>
          </a:xfrm>
          <a:prstGeom prst="rect">
            <a:avLst/>
          </a:prstGeom>
        </p:spPr>
        <p:txBody>
          <a:bodyPr anchor="t"/>
          <a:lstStyle>
            <a:lvl1pPr marL="0" indent="0" algn="ctr">
              <a:spcBef>
                <a:spcPts val="0"/>
              </a:spcBef>
              <a:buSzTx/>
              <a:buNone/>
              <a:defRPr sz="2601"/>
            </a:lvl1pPr>
            <a:lvl2pPr marL="0" indent="160729" algn="ctr">
              <a:spcBef>
                <a:spcPts val="0"/>
              </a:spcBef>
              <a:buSzTx/>
              <a:buNone/>
              <a:defRPr sz="2601"/>
            </a:lvl2pPr>
            <a:lvl3pPr marL="0" indent="321457" algn="ctr">
              <a:spcBef>
                <a:spcPts val="0"/>
              </a:spcBef>
              <a:buSzTx/>
              <a:buNone/>
              <a:defRPr sz="2601"/>
            </a:lvl3pPr>
            <a:lvl4pPr marL="0" indent="482186" algn="ctr">
              <a:spcBef>
                <a:spcPts val="0"/>
              </a:spcBef>
              <a:buSzTx/>
              <a:buNone/>
              <a:defRPr sz="2601"/>
            </a:lvl4pPr>
            <a:lvl5pPr marL="0" indent="642915" algn="ctr">
              <a:spcBef>
                <a:spcPts val="0"/>
              </a:spcBef>
              <a:buSzTx/>
              <a:buNone/>
              <a:defRPr sz="2601"/>
            </a:lvl5pPr>
          </a:lstStyle>
          <a:p>
            <a:r>
              <a:t>正文级别 1</a:t>
            </a:r>
          </a:p>
          <a:p>
            <a:pPr lvl="1"/>
            <a:r>
              <a:t>正文级别 2</a:t>
            </a:r>
          </a:p>
          <a:p>
            <a:pPr lvl="2"/>
            <a:r>
              <a:t>正文级别 3</a:t>
            </a:r>
          </a:p>
          <a:p>
            <a:pPr lvl="3"/>
            <a:r>
              <a:t>正文级别 4</a:t>
            </a:r>
          </a:p>
          <a:p>
            <a:pPr lvl="4"/>
            <a:r>
              <a:t>正文级别 5</a:t>
            </a:r>
          </a:p>
        </p:txBody>
      </p:sp>
      <p:sp>
        <p:nvSpPr>
          <p:cNvPr id="2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02667965"/>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标题文本"/>
          <p:cNvSpPr txBox="1">
            <a:spLocks noGrp="1"/>
          </p:cNvSpPr>
          <p:nvPr>
            <p:ph type="title"/>
          </p:nvPr>
        </p:nvSpPr>
        <p:spPr>
          <a:prstGeom prst="rect">
            <a:avLst/>
          </a:prstGeom>
        </p:spPr>
        <p:txBody>
          <a:bodyPr/>
          <a:lstStyle/>
          <a:p>
            <a:r>
              <a:t>标题文本</a:t>
            </a:r>
          </a:p>
        </p:txBody>
      </p:sp>
      <p:sp>
        <p:nvSpPr>
          <p:cNvPr id="57"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531875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EC3C23A-A226-4F69-8492-C933903E4563}" type="datetime1">
              <a:rPr lang="en-US" smtClean="0"/>
              <a:t>20-Mar-22</a:t>
            </a:fld>
            <a:endParaRPr lang="en-US" dirty="0"/>
          </a:p>
        </p:txBody>
      </p:sp>
      <p:sp>
        <p:nvSpPr>
          <p:cNvPr id="5" name="Footer Placeholder 4"/>
          <p:cNvSpPr>
            <a:spLocks noGrp="1"/>
          </p:cNvSpPr>
          <p:nvPr>
            <p:ph type="ftr" sz="quarter" idx="11"/>
          </p:nvPr>
        </p:nvSpPr>
        <p:spPr/>
        <p:txBody>
          <a:bodyPr/>
          <a:lstStyle/>
          <a:p>
            <a:r>
              <a:rPr lang="en-GB" smtClean="0"/>
              <a:t>Presented by Usama Arshad. (PhD CS)</a:t>
            </a:r>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E7E50711-6476-4B82-8542-47AED798BFAC}" type="datetime1">
              <a:rPr lang="en-US" smtClean="0"/>
              <a:t>20-Mar-22</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GB" smtClean="0"/>
              <a:t>Presented by Usama Arshad. (PhD CS)</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63EE532-9F16-4026-9D76-2785AE4FA754}" type="datetime1">
              <a:rPr lang="en-US" smtClean="0"/>
              <a:t>20-Mar-22</a:t>
            </a:fld>
            <a:endParaRPr lang="en-US" dirty="0"/>
          </a:p>
        </p:txBody>
      </p:sp>
      <p:sp>
        <p:nvSpPr>
          <p:cNvPr id="6" name="Footer Placeholder 5"/>
          <p:cNvSpPr>
            <a:spLocks noGrp="1"/>
          </p:cNvSpPr>
          <p:nvPr>
            <p:ph type="ftr" sz="quarter" idx="11"/>
          </p:nvPr>
        </p:nvSpPr>
        <p:spPr/>
        <p:txBody>
          <a:bodyPr/>
          <a:lstStyle/>
          <a:p>
            <a:r>
              <a:rPr lang="en-GB" smtClean="0"/>
              <a:t>Presented by Usama Arshad. (PhD CS)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068916E-1903-49FF-8B51-DD5D8508A5A7}" type="datetime1">
              <a:rPr lang="en-US" smtClean="0"/>
              <a:t>20-Mar-22</a:t>
            </a:fld>
            <a:endParaRPr lang="en-US" dirty="0"/>
          </a:p>
        </p:txBody>
      </p:sp>
      <p:sp>
        <p:nvSpPr>
          <p:cNvPr id="8" name="Footer Placeholder 7"/>
          <p:cNvSpPr>
            <a:spLocks noGrp="1"/>
          </p:cNvSpPr>
          <p:nvPr>
            <p:ph type="ftr" sz="quarter" idx="11"/>
          </p:nvPr>
        </p:nvSpPr>
        <p:spPr/>
        <p:txBody>
          <a:bodyPr/>
          <a:lstStyle/>
          <a:p>
            <a:r>
              <a:rPr lang="en-GB" smtClean="0"/>
              <a:t>Presented by Usama Arshad. (PhD CS)</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B9C03F-92E9-4BFD-AE2E-64D7BBDF550F}" type="datetime1">
              <a:rPr lang="en-US" smtClean="0"/>
              <a:t>20-Mar-22</a:t>
            </a:fld>
            <a:endParaRPr lang="en-US" dirty="0"/>
          </a:p>
        </p:txBody>
      </p:sp>
      <p:sp>
        <p:nvSpPr>
          <p:cNvPr id="4" name="Footer Placeholder 3"/>
          <p:cNvSpPr>
            <a:spLocks noGrp="1"/>
          </p:cNvSpPr>
          <p:nvPr>
            <p:ph type="ftr" sz="quarter" idx="11"/>
          </p:nvPr>
        </p:nvSpPr>
        <p:spPr/>
        <p:txBody>
          <a:bodyPr/>
          <a:lstStyle/>
          <a:p>
            <a:r>
              <a:rPr lang="en-GB" smtClean="0"/>
              <a:t>Presented by Usama Arshad. (PhD CS)</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D19E66-0BEB-46D6-81B2-B8FE3455593D}" type="datetime1">
              <a:rPr lang="en-US" smtClean="0"/>
              <a:t>20-Mar-22</a:t>
            </a:fld>
            <a:endParaRPr lang="en-US" dirty="0"/>
          </a:p>
        </p:txBody>
      </p:sp>
      <p:sp>
        <p:nvSpPr>
          <p:cNvPr id="3" name="Footer Placeholder 2"/>
          <p:cNvSpPr>
            <a:spLocks noGrp="1"/>
          </p:cNvSpPr>
          <p:nvPr>
            <p:ph type="ftr" sz="quarter" idx="11"/>
          </p:nvPr>
        </p:nvSpPr>
        <p:spPr/>
        <p:txBody>
          <a:bodyPr/>
          <a:lstStyle/>
          <a:p>
            <a:r>
              <a:rPr lang="en-GB" smtClean="0"/>
              <a:t>Presented by Usama Arshad. (PhD CS)</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8EE22D80-FAE0-4F5A-9CF1-CAAA03A24832}" type="datetime1">
              <a:rPr lang="en-US" smtClean="0"/>
              <a:t>20-Mar-22</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GB" smtClean="0"/>
              <a:t>Presented by Usama Arshad. (PhD CS)</a:t>
            </a:r>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2371EB0A-79F7-4520-A8F3-D4B9A9A37426}" type="datetime1">
              <a:rPr lang="en-US" smtClean="0"/>
              <a:t>20-Mar-22</a:t>
            </a:fld>
            <a:endParaRPr lang="en-US" dirty="0"/>
          </a:p>
        </p:txBody>
      </p:sp>
      <p:sp>
        <p:nvSpPr>
          <p:cNvPr id="6" name="Footer Placeholder 5"/>
          <p:cNvSpPr>
            <a:spLocks noGrp="1"/>
          </p:cNvSpPr>
          <p:nvPr>
            <p:ph type="ftr" sz="quarter" idx="11"/>
          </p:nvPr>
        </p:nvSpPr>
        <p:spPr/>
        <p:txBody>
          <a:bodyPr/>
          <a:lstStyle/>
          <a:p>
            <a:r>
              <a:rPr lang="en-GB" smtClean="0"/>
              <a:t>Presented by Usama Arshad. (PhD CS)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ABF88D78-6ECF-4D73-8534-7B2FB2A52A3E}" type="datetime1">
              <a:rPr lang="en-US" smtClean="0"/>
              <a:t>20-Mar-22</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r>
              <a:rPr lang="en-GB" smtClean="0"/>
              <a:t>Presented by Usama Arshad. (PhD CS)</a:t>
            </a:r>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gif"/><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www.kaggle.com/datasets/birajsth/cats-and-dogs-filtered"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40998" y="5010496"/>
            <a:ext cx="10993549" cy="895244"/>
          </a:xfrm>
        </p:spPr>
        <p:txBody>
          <a:bodyPr>
            <a:noAutofit/>
          </a:bodyPr>
          <a:lstStyle/>
          <a:p>
            <a:r>
              <a:rPr lang="en-US" sz="4800" dirty="0">
                <a:solidFill>
                  <a:schemeClr val="bg1"/>
                </a:solidFill>
              </a:rPr>
              <a:t>Convolutional Neural Networks (VGG-16)</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41001" y="5905742"/>
            <a:ext cx="10993546" cy="484822"/>
          </a:xfrm>
        </p:spPr>
        <p:txBody>
          <a:bodyPr>
            <a:normAutofit/>
          </a:bodyPr>
          <a:lstStyle/>
          <a:p>
            <a:r>
              <a:rPr lang="en-US" dirty="0" smtClean="0">
                <a:solidFill>
                  <a:srgbClr val="7CEBFF"/>
                </a:solidFill>
              </a:rPr>
              <a:t>Presentation 3</a:t>
            </a:r>
            <a:endParaRPr lang="en-US" dirty="0">
              <a:solidFill>
                <a:srgbClr val="7CEBFF"/>
              </a:solidFill>
            </a:endParaRP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Architecture</a:t>
            </a:r>
            <a:endParaRPr lang="en-US" dirty="0"/>
          </a:p>
        </p:txBody>
      </p:sp>
      <p:sp>
        <p:nvSpPr>
          <p:cNvPr id="3" name="Content Placeholder 2"/>
          <p:cNvSpPr>
            <a:spLocks noGrp="1"/>
          </p:cNvSpPr>
          <p:nvPr>
            <p:ph idx="1"/>
          </p:nvPr>
        </p:nvSpPr>
        <p:spPr>
          <a:xfrm>
            <a:off x="581192" y="2492204"/>
            <a:ext cx="4071193" cy="600892"/>
          </a:xfrm>
        </p:spPr>
        <p:txBody>
          <a:bodyPr>
            <a:normAutofit/>
          </a:bodyPr>
          <a:lstStyle/>
          <a:p>
            <a:pPr marL="0" indent="0">
              <a:buNone/>
            </a:pPr>
            <a:r>
              <a:rPr lang="en-GB" sz="2400" b="1" dirty="0" smtClean="0"/>
              <a:t>CNN</a:t>
            </a:r>
            <a:endParaRPr lang="en-GB" sz="2400" b="1" dirty="0"/>
          </a:p>
          <a:p>
            <a:pPr marL="0" indent="0">
              <a:buNone/>
            </a:pPr>
            <a:endParaRPr lang="en-GB" sz="2400" b="1"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10</a:t>
            </a:fld>
            <a:endParaRPr lang="en-US" dirty="0"/>
          </a:p>
        </p:txBody>
      </p:sp>
      <p:sp>
        <p:nvSpPr>
          <p:cNvPr id="7" name="文本占位符 3">
            <a:extLst>
              <a:ext uri="{FF2B5EF4-FFF2-40B4-BE49-F238E27FC236}">
                <a16:creationId xmlns:a16="http://schemas.microsoft.com/office/drawing/2014/main" id="{6C5B4651-5B9A-4F6D-BEED-DB80E95BA8D8}"/>
              </a:ext>
            </a:extLst>
          </p:cNvPr>
          <p:cNvSpPr txBox="1">
            <a:spLocks/>
          </p:cNvSpPr>
          <p:nvPr/>
        </p:nvSpPr>
        <p:spPr>
          <a:xfrm>
            <a:off x="305359" y="3596031"/>
            <a:ext cx="3181419" cy="1485900"/>
          </a:xfrm>
          <a:prstGeom prst="rect">
            <a:avLst/>
          </a:prstGeom>
        </p:spPr>
        <p:txBody>
          <a:bodyPr vert="horz" lIns="91440" tIns="45720" rIns="91440" bIns="45720" rtlCol="0" anchor="ctr">
            <a:normAutofit fontScale="850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altLang="zh-CN" dirty="0" smtClean="0"/>
              <a:t>CONV: Convolutional kernel layer</a:t>
            </a:r>
          </a:p>
          <a:p>
            <a:r>
              <a:rPr lang="en-US" altLang="zh-CN" dirty="0" smtClean="0"/>
              <a:t>RELU: Activation function</a:t>
            </a:r>
          </a:p>
          <a:p>
            <a:r>
              <a:rPr lang="en-US" altLang="zh-CN" dirty="0" smtClean="0"/>
              <a:t>POOL: Dimension reduction layer</a:t>
            </a:r>
          </a:p>
          <a:p>
            <a:r>
              <a:rPr lang="en-US" altLang="zh-CN" dirty="0" smtClean="0"/>
              <a:t>FC: Fully connection layer</a:t>
            </a:r>
            <a:endParaRPr lang="zh-CN" altLang="en-US" dirty="0"/>
          </a:p>
        </p:txBody>
      </p:sp>
      <p:pic>
        <p:nvPicPr>
          <p:cNvPr id="8" name="图片 4">
            <a:extLst>
              <a:ext uri="{FF2B5EF4-FFF2-40B4-BE49-F238E27FC236}">
                <a16:creationId xmlns:a16="http://schemas.microsoft.com/office/drawing/2014/main" id="{26A9F9B6-DAA5-4CD3-B3FB-3C93A85BDFB3}"/>
              </a:ext>
            </a:extLst>
          </p:cNvPr>
          <p:cNvPicPr>
            <a:picLocks noChangeAspect="1"/>
          </p:cNvPicPr>
          <p:nvPr/>
        </p:nvPicPr>
        <p:blipFill>
          <a:blip r:embed="rId2"/>
          <a:stretch>
            <a:fillRect/>
          </a:stretch>
        </p:blipFill>
        <p:spPr>
          <a:xfrm>
            <a:off x="3908809" y="2123743"/>
            <a:ext cx="7701999" cy="3692196"/>
          </a:xfrm>
          <a:prstGeom prst="rect">
            <a:avLst/>
          </a:prstGeom>
        </p:spPr>
      </p:pic>
    </p:spTree>
    <p:extLst>
      <p:ext uri="{BB962C8B-B14F-4D97-AF65-F5344CB8AC3E}">
        <p14:creationId xmlns:p14="http://schemas.microsoft.com/office/powerpoint/2010/main" val="99574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miro.medium.com/max/510/1*OKo7PH86cda1TaJrszoqm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397" y="1780264"/>
            <a:ext cx="2575769" cy="486871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algn="ctr"/>
            <a:r>
              <a:rPr lang="en-US" dirty="0" smtClean="0"/>
              <a:t>Architecture (VGG)</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6146" name="Picture 2" descr="https://miro.medium.com/max/1400/0*xurYLT8UBpFKPNQ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1868" y="2260879"/>
            <a:ext cx="7429238" cy="4185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5923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Architecture</a:t>
            </a:r>
          </a:p>
        </p:txBody>
      </p:sp>
      <p:sp>
        <p:nvSpPr>
          <p:cNvPr id="4" name="Slide Number Placeholder 3"/>
          <p:cNvSpPr>
            <a:spLocks noGrp="1"/>
          </p:cNvSpPr>
          <p:nvPr>
            <p:ph type="sldNum" sz="quarter" idx="12"/>
          </p:nvPr>
        </p:nvSpPr>
        <p:spPr/>
        <p:txBody>
          <a:bodyPr/>
          <a:lstStyle/>
          <a:p>
            <a:fld id="{D57F1E4F-1CFF-5643-939E-217C01CDF565}" type="slidenum">
              <a:rPr lang="en-US" smtClean="0"/>
              <a:pPr/>
              <a:t>12</a:t>
            </a:fld>
            <a:endParaRPr lang="en-US" dirty="0"/>
          </a:p>
        </p:txBody>
      </p:sp>
      <p:pic>
        <p:nvPicPr>
          <p:cNvPr id="4098" name="Picture 2" descr="https://www.simplilearn.com/ice9/free_resources_article_thumb/CNN_recognize_images3.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5831" y="3127320"/>
            <a:ext cx="8552666" cy="301137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36275" y="2139015"/>
            <a:ext cx="4021678" cy="400110"/>
          </a:xfrm>
          <a:prstGeom prst="rect">
            <a:avLst/>
          </a:prstGeom>
        </p:spPr>
        <p:txBody>
          <a:bodyPr wrap="none">
            <a:spAutoFit/>
          </a:bodyPr>
          <a:lstStyle/>
          <a:p>
            <a:r>
              <a:rPr lang="en-GB" sz="2000" b="1" dirty="0" smtClean="0">
                <a:solidFill>
                  <a:srgbClr val="51565E"/>
                </a:solidFill>
                <a:latin typeface="+mj-lt"/>
              </a:rPr>
              <a:t>How </a:t>
            </a:r>
            <a:r>
              <a:rPr lang="en-GB" sz="2000" b="1" dirty="0">
                <a:solidFill>
                  <a:srgbClr val="51565E"/>
                </a:solidFill>
                <a:latin typeface="+mj-lt"/>
              </a:rPr>
              <a:t>CNN recognizes an </a:t>
            </a:r>
            <a:r>
              <a:rPr lang="en-GB" sz="2000" b="1" dirty="0" smtClean="0">
                <a:solidFill>
                  <a:srgbClr val="51565E"/>
                </a:solidFill>
                <a:latin typeface="+mj-lt"/>
              </a:rPr>
              <a:t>image?</a:t>
            </a:r>
            <a:endParaRPr lang="en-US" sz="2000" b="1" dirty="0">
              <a:latin typeface="+mj-lt"/>
            </a:endParaRPr>
          </a:p>
        </p:txBody>
      </p:sp>
    </p:spTree>
    <p:extLst>
      <p:ext uri="{BB962C8B-B14F-4D97-AF65-F5344CB8AC3E}">
        <p14:creationId xmlns:p14="http://schemas.microsoft.com/office/powerpoint/2010/main" val="3556537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A5CE33B-29CC-47C7-B4D7-76F034C956E9}"/>
              </a:ext>
            </a:extLst>
          </p:cNvPr>
          <p:cNvSpPr>
            <a:spLocks noGrp="1"/>
          </p:cNvSpPr>
          <p:nvPr>
            <p:ph type="title"/>
          </p:nvPr>
        </p:nvSpPr>
        <p:spPr>
          <a:xfrm>
            <a:off x="2416969" y="669727"/>
            <a:ext cx="7358063" cy="1000125"/>
          </a:xfrm>
        </p:spPr>
        <p:txBody>
          <a:bodyPr/>
          <a:lstStyle/>
          <a:p>
            <a:r>
              <a:rPr lang="en-US" altLang="zh-CN" dirty="0"/>
              <a:t>Convolutional kernel</a:t>
            </a:r>
            <a:endParaRPr lang="zh-CN" altLang="en-US" dirty="0"/>
          </a:p>
        </p:txBody>
      </p:sp>
      <p:pic>
        <p:nvPicPr>
          <p:cNvPr id="6" name="图片 5">
            <a:extLst>
              <a:ext uri="{FF2B5EF4-FFF2-40B4-BE49-F238E27FC236}">
                <a16:creationId xmlns:a16="http://schemas.microsoft.com/office/drawing/2014/main" id="{A7FCC375-CD5C-4AFE-9F9C-52D6CF7D89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704" y="1853180"/>
            <a:ext cx="3631793" cy="3976630"/>
          </a:xfrm>
          <a:prstGeom prst="rect">
            <a:avLst/>
          </a:prstGeom>
        </p:spPr>
      </p:pic>
      <p:pic>
        <p:nvPicPr>
          <p:cNvPr id="5" name="Picture 2" descr="https://timgsa.baidu.com/timg?image&amp;quality=80&amp;size=b9999_10000&amp;sec=1512249322478&amp;di=69a4ec8266d1bbe18d8a175f759271e2&amp;imgtype=0&amp;src=http%3A%2F%2Fimgtec.eetrend.com%2Fsites%2Fimgtec.eetrend.com%2Ffiles%2F201610%2Fblog%2F8795-23429-1.png">
            <a:extLst>
              <a:ext uri="{FF2B5EF4-FFF2-40B4-BE49-F238E27FC236}">
                <a16:creationId xmlns:a16="http://schemas.microsoft.com/office/drawing/2014/main" id="{132F9DAD-A74B-468F-9440-604F60545E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1835" y="1647763"/>
            <a:ext cx="5300290" cy="4182047"/>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p:cNvSpPr/>
          <p:nvPr/>
        </p:nvSpPr>
        <p:spPr>
          <a:xfrm>
            <a:off x="777457" y="1083938"/>
            <a:ext cx="3784369" cy="369332"/>
          </a:xfrm>
          <a:prstGeom prst="rect">
            <a:avLst/>
          </a:prstGeom>
        </p:spPr>
        <p:txBody>
          <a:bodyPr wrap="none">
            <a:spAutoFit/>
          </a:bodyPr>
          <a:lstStyle/>
          <a:p>
            <a:r>
              <a:rPr lang="en-GB" b="1" dirty="0">
                <a:solidFill>
                  <a:srgbClr val="51565E"/>
                </a:solidFill>
              </a:rPr>
              <a:t>How Convolutional </a:t>
            </a:r>
            <a:r>
              <a:rPr lang="en-GB" b="1" dirty="0" smtClean="0">
                <a:solidFill>
                  <a:srgbClr val="51565E"/>
                </a:solidFill>
              </a:rPr>
              <a:t>kernel works?</a:t>
            </a:r>
            <a:endParaRPr lang="en-US" b="1" dirty="0"/>
          </a:p>
        </p:txBody>
      </p:sp>
      <p:sp>
        <p:nvSpPr>
          <p:cNvPr id="8" name="文本框 1">
            <a:extLst>
              <a:ext uri="{FF2B5EF4-FFF2-40B4-BE49-F238E27FC236}">
                <a16:creationId xmlns:a16="http://schemas.microsoft.com/office/drawing/2014/main" id="{3257BF0D-1027-4542-8A0D-62C159956DF3}"/>
              </a:ext>
            </a:extLst>
          </p:cNvPr>
          <p:cNvSpPr txBox="1"/>
          <p:nvPr/>
        </p:nvSpPr>
        <p:spPr>
          <a:xfrm>
            <a:off x="10102717" y="5635317"/>
            <a:ext cx="1857375" cy="10461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r>
              <a:rPr lang="en-US" altLang="zh-CN" sz="1266" dirty="0"/>
              <a:t>Padding on the input volume with zeros in such way that the conv layer does not alter the spatial dimensions of the input</a:t>
            </a:r>
            <a:endParaRPr lang="zh-CN" altLang="en-US" sz="1687" b="1" dirty="0">
              <a:solidFill>
                <a:srgbClr val="000000"/>
              </a:solidFill>
              <a:latin typeface="Helvetica Neue"/>
              <a:ea typeface="Helvetica Neue"/>
              <a:cs typeface="Helvetica Neue"/>
              <a:sym typeface="Helvetica Neue"/>
            </a:endParaRPr>
          </a:p>
        </p:txBody>
      </p:sp>
      <p:pic>
        <p:nvPicPr>
          <p:cNvPr id="8194" name="Picture 2" descr="https://miro.medium.com/max/650/0*-QEDRzgZn7RQ0ev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02717" y="3876930"/>
            <a:ext cx="1623510" cy="1758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299940"/>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A19A76-2D8A-462A-9920-B9246E5025D8}"/>
              </a:ext>
            </a:extLst>
          </p:cNvPr>
          <p:cNvSpPr>
            <a:spLocks noGrp="1"/>
          </p:cNvSpPr>
          <p:nvPr>
            <p:ph type="title"/>
          </p:nvPr>
        </p:nvSpPr>
        <p:spPr>
          <a:xfrm>
            <a:off x="2193727" y="1095270"/>
            <a:ext cx="7452691" cy="601371"/>
          </a:xfrm>
        </p:spPr>
        <p:txBody>
          <a:bodyPr>
            <a:normAutofit/>
          </a:bodyPr>
          <a:lstStyle/>
          <a:p>
            <a:r>
              <a:rPr lang="en-US" altLang="zh-CN" sz="2812" b="1" dirty="0">
                <a:solidFill>
                  <a:schemeClr val="tx1"/>
                </a:solidFill>
              </a:rPr>
              <a:t>Rectified linear unit</a:t>
            </a:r>
            <a:r>
              <a:rPr lang="zh-CN" altLang="en-US" sz="2812" b="1" dirty="0">
                <a:solidFill>
                  <a:schemeClr val="tx1"/>
                </a:solidFill>
              </a:rPr>
              <a:t>，</a:t>
            </a:r>
            <a:r>
              <a:rPr lang="en-US" altLang="zh-CN" sz="2812" b="1" dirty="0" err="1">
                <a:solidFill>
                  <a:schemeClr val="tx1"/>
                </a:solidFill>
              </a:rPr>
              <a:t>ReLU</a:t>
            </a:r>
            <a:endParaRPr lang="en-US" altLang="zh-CN" sz="2812" b="1" dirty="0">
              <a:solidFill>
                <a:schemeClr val="tx1"/>
              </a:solidFill>
            </a:endParaRPr>
          </a:p>
        </p:txBody>
      </p:sp>
      <p:sp>
        <p:nvSpPr>
          <p:cNvPr id="5" name="文本框 4">
            <a:extLst>
              <a:ext uri="{FF2B5EF4-FFF2-40B4-BE49-F238E27FC236}">
                <a16:creationId xmlns:a16="http://schemas.microsoft.com/office/drawing/2014/main" id="{76FBA39F-CEC8-450D-B324-8CE4F4D40A7F}"/>
              </a:ext>
            </a:extLst>
          </p:cNvPr>
          <p:cNvSpPr txBox="1"/>
          <p:nvPr/>
        </p:nvSpPr>
        <p:spPr>
          <a:xfrm>
            <a:off x="2720560" y="1852230"/>
            <a:ext cx="250069" cy="33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r>
              <a:rPr lang="en-US" altLang="zh-CN" sz="1687" b="1" dirty="0">
                <a:solidFill>
                  <a:srgbClr val="000000"/>
                </a:solidFill>
                <a:latin typeface="Helvetica Neue"/>
                <a:ea typeface="Helvetica Neue"/>
                <a:cs typeface="Helvetica Neue"/>
                <a:sym typeface="Helvetica Neue"/>
              </a:rPr>
              <a:t>   </a:t>
            </a:r>
            <a:endParaRPr lang="zh-CN" altLang="en-US" sz="1687" b="1" dirty="0">
              <a:solidFill>
                <a:srgbClr val="000000"/>
              </a:solidFill>
              <a:latin typeface="Helvetica Neue"/>
              <a:ea typeface="Helvetica Neue"/>
              <a:cs typeface="Helvetica Neue"/>
              <a:sym typeface="Helvetica Neue"/>
            </a:endParaRPr>
          </a:p>
        </p:txBody>
      </p:sp>
      <p:pic>
        <p:nvPicPr>
          <p:cNvPr id="9" name="图片 8">
            <a:extLst>
              <a:ext uri="{FF2B5EF4-FFF2-40B4-BE49-F238E27FC236}">
                <a16:creationId xmlns:a16="http://schemas.microsoft.com/office/drawing/2014/main" id="{69DB1A84-C3E3-4EEB-B99A-32391D31102B}"/>
              </a:ext>
            </a:extLst>
          </p:cNvPr>
          <p:cNvPicPr>
            <a:picLocks noChangeAspect="1"/>
          </p:cNvPicPr>
          <p:nvPr/>
        </p:nvPicPr>
        <p:blipFill>
          <a:blip r:embed="rId2"/>
          <a:stretch>
            <a:fillRect/>
          </a:stretch>
        </p:blipFill>
        <p:spPr>
          <a:xfrm>
            <a:off x="2845594" y="1870788"/>
            <a:ext cx="5540244" cy="468790"/>
          </a:xfrm>
          <a:prstGeom prst="rect">
            <a:avLst/>
          </a:prstGeom>
        </p:spPr>
      </p:pic>
      <p:pic>
        <p:nvPicPr>
          <p:cNvPr id="10" name="图片 9">
            <a:extLst>
              <a:ext uri="{FF2B5EF4-FFF2-40B4-BE49-F238E27FC236}">
                <a16:creationId xmlns:a16="http://schemas.microsoft.com/office/drawing/2014/main" id="{DD1D2386-A6BF-4038-A5C3-2B270A03AC88}"/>
              </a:ext>
            </a:extLst>
          </p:cNvPr>
          <p:cNvPicPr>
            <a:picLocks noChangeAspect="1"/>
          </p:cNvPicPr>
          <p:nvPr/>
        </p:nvPicPr>
        <p:blipFill>
          <a:blip r:embed="rId3"/>
          <a:stretch>
            <a:fillRect/>
          </a:stretch>
        </p:blipFill>
        <p:spPr>
          <a:xfrm>
            <a:off x="4018090" y="2358136"/>
            <a:ext cx="3803964" cy="3224146"/>
          </a:xfrm>
          <a:prstGeom prst="rect">
            <a:avLst/>
          </a:prstGeom>
        </p:spPr>
      </p:pic>
      <p:sp>
        <p:nvSpPr>
          <p:cNvPr id="6" name="文本框 1">
            <a:extLst>
              <a:ext uri="{FF2B5EF4-FFF2-40B4-BE49-F238E27FC236}">
                <a16:creationId xmlns:a16="http://schemas.microsoft.com/office/drawing/2014/main" id="{3257BF0D-1027-4542-8A0D-62C159956DF3}"/>
              </a:ext>
            </a:extLst>
          </p:cNvPr>
          <p:cNvSpPr txBox="1"/>
          <p:nvPr/>
        </p:nvSpPr>
        <p:spPr>
          <a:xfrm>
            <a:off x="7457150" y="5120553"/>
            <a:ext cx="1857375" cy="4617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r>
              <a:rPr lang="en-US" altLang="zh-CN" sz="1266" dirty="0" smtClean="0"/>
              <a:t>Returns 0 for negative values.</a:t>
            </a:r>
            <a:endParaRPr lang="zh-CN" altLang="en-US" sz="1687" b="1" dirty="0">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82977354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81F5DB-D2C2-4977-9403-46471B154DAD}"/>
              </a:ext>
            </a:extLst>
          </p:cNvPr>
          <p:cNvSpPr>
            <a:spLocks noGrp="1"/>
          </p:cNvSpPr>
          <p:nvPr>
            <p:ph type="title"/>
          </p:nvPr>
        </p:nvSpPr>
        <p:spPr>
          <a:xfrm>
            <a:off x="666062" y="598182"/>
            <a:ext cx="9392338" cy="815766"/>
          </a:xfrm>
        </p:spPr>
        <p:txBody>
          <a:bodyPr>
            <a:normAutofit fontScale="90000"/>
          </a:bodyPr>
          <a:lstStyle/>
          <a:p>
            <a:r>
              <a:rPr lang="en-US" altLang="zh-CN" dirty="0">
                <a:solidFill>
                  <a:schemeClr val="tx1"/>
                </a:solidFill>
              </a:rPr>
              <a:t>Pooling </a:t>
            </a:r>
            <a:r>
              <a:rPr lang="en-US" altLang="zh-CN" dirty="0" smtClean="0">
                <a:solidFill>
                  <a:schemeClr val="tx1"/>
                </a:solidFill>
              </a:rPr>
              <a:t>layer</a:t>
            </a:r>
            <a:br>
              <a:rPr lang="en-US" altLang="zh-CN" dirty="0" smtClean="0">
                <a:solidFill>
                  <a:schemeClr val="tx1"/>
                </a:solidFill>
              </a:rPr>
            </a:br>
            <a:r>
              <a:rPr lang="en-GB" altLang="zh-CN" sz="2000" cap="none" dirty="0" smtClean="0">
                <a:solidFill>
                  <a:schemeClr val="tx1"/>
                </a:solidFill>
                <a:latin typeface="+mn-lt"/>
              </a:rPr>
              <a:t>Pooling is a down-sampling operation that reduces the dimensionality of the feature map. </a:t>
            </a:r>
            <a:endParaRPr lang="zh-CN" altLang="en-US" sz="2000" cap="none" dirty="0">
              <a:solidFill>
                <a:schemeClr val="tx1"/>
              </a:solidFill>
              <a:latin typeface="+mn-lt"/>
            </a:endParaRPr>
          </a:p>
        </p:txBody>
      </p:sp>
      <p:pic>
        <p:nvPicPr>
          <p:cNvPr id="5122" name="Picture 2" descr="Hui Wu Website - Pooling with Stochastic Spatial Sampl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955" y="1544581"/>
            <a:ext cx="9932216" cy="49705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629683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Architecture</a:t>
            </a:r>
          </a:p>
        </p:txBody>
      </p:sp>
      <p:sp>
        <p:nvSpPr>
          <p:cNvPr id="4" name="Slide Number Placeholder 3"/>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7170" name="Picture 2" descr="https://www.simplilearn.com/ice9/free_resources_article_thumb/fully_connected_layer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196" y="1887986"/>
            <a:ext cx="7658291" cy="289249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www.simplilearn.com/ice9/free_resources_article_thumb/CNN_recognizes_a_bi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5077" y="4069614"/>
            <a:ext cx="6227470" cy="2141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9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CIFAR10 state of art"/>
          <p:cNvSpPr txBox="1">
            <a:spLocks noGrp="1"/>
          </p:cNvSpPr>
          <p:nvPr>
            <p:ph type="title"/>
          </p:nvPr>
        </p:nvSpPr>
        <p:spPr>
          <a:xfrm>
            <a:off x="581192" y="705124"/>
            <a:ext cx="8984839" cy="641355"/>
          </a:xfrm>
          <a:prstGeom prst="rect">
            <a:avLst/>
          </a:prstGeom>
        </p:spPr>
        <p:txBody>
          <a:bodyPr>
            <a:normAutofit/>
          </a:bodyPr>
          <a:lstStyle/>
          <a:p>
            <a:r>
              <a:rPr sz="3375" dirty="0">
                <a:solidFill>
                  <a:schemeClr val="tx1"/>
                </a:solidFill>
              </a:rPr>
              <a:t>CIFAR10</a:t>
            </a:r>
            <a:r>
              <a:rPr lang="en-US" altLang="zh-CN" sz="3375" dirty="0">
                <a:solidFill>
                  <a:schemeClr val="tx1"/>
                </a:solidFill>
              </a:rPr>
              <a:t> dataset and </a:t>
            </a:r>
            <a:r>
              <a:rPr sz="3375" dirty="0">
                <a:solidFill>
                  <a:schemeClr val="tx1"/>
                </a:solidFill>
              </a:rPr>
              <a:t> state of </a:t>
            </a:r>
            <a:r>
              <a:rPr lang="en-US" sz="3375" dirty="0">
                <a:solidFill>
                  <a:schemeClr val="tx1"/>
                </a:solidFill>
              </a:rPr>
              <a:t>the </a:t>
            </a:r>
            <a:r>
              <a:rPr sz="3375" dirty="0">
                <a:solidFill>
                  <a:schemeClr val="tx1"/>
                </a:solidFill>
              </a:rPr>
              <a:t>art</a:t>
            </a:r>
          </a:p>
        </p:txBody>
      </p:sp>
      <p:pic>
        <p:nvPicPr>
          <p:cNvPr id="4" name="图片 3">
            <a:extLst>
              <a:ext uri="{FF2B5EF4-FFF2-40B4-BE49-F238E27FC236}">
                <a16:creationId xmlns:a16="http://schemas.microsoft.com/office/drawing/2014/main" id="{72BBEF82-B281-4295-BB85-7CE0FD47EA39}"/>
              </a:ext>
            </a:extLst>
          </p:cNvPr>
          <p:cNvPicPr>
            <a:picLocks noChangeAspect="1"/>
          </p:cNvPicPr>
          <p:nvPr/>
        </p:nvPicPr>
        <p:blipFill>
          <a:blip r:embed="rId2"/>
          <a:stretch>
            <a:fillRect/>
          </a:stretch>
        </p:blipFill>
        <p:spPr>
          <a:xfrm>
            <a:off x="1276141" y="2404545"/>
            <a:ext cx="5072508" cy="3894192"/>
          </a:xfrm>
          <a:prstGeom prst="rect">
            <a:avLst/>
          </a:prstGeom>
        </p:spPr>
      </p:pic>
      <p:pic>
        <p:nvPicPr>
          <p:cNvPr id="132" name="图像" descr="图像"/>
          <p:cNvPicPr>
            <a:picLocks noChangeAspect="1"/>
          </p:cNvPicPr>
          <p:nvPr/>
        </p:nvPicPr>
        <p:blipFill>
          <a:blip r:embed="rId3">
            <a:extLst/>
          </a:blip>
          <a:stretch>
            <a:fillRect/>
          </a:stretch>
        </p:blipFill>
        <p:spPr>
          <a:xfrm>
            <a:off x="7328297" y="2183297"/>
            <a:ext cx="2736098" cy="4132452"/>
          </a:xfrm>
          <a:prstGeom prst="rect">
            <a:avLst/>
          </a:prstGeom>
          <a:ln w="12700">
            <a:miter lim="400000"/>
          </a:ln>
        </p:spPr>
      </p:pic>
      <p:sp>
        <p:nvSpPr>
          <p:cNvPr id="5" name="文本框 4">
            <a:extLst>
              <a:ext uri="{FF2B5EF4-FFF2-40B4-BE49-F238E27FC236}">
                <a16:creationId xmlns:a16="http://schemas.microsoft.com/office/drawing/2014/main" id="{28820AC4-5786-4A8F-887B-D6FC0751C695}"/>
              </a:ext>
            </a:extLst>
          </p:cNvPr>
          <p:cNvSpPr txBox="1"/>
          <p:nvPr/>
        </p:nvSpPr>
        <p:spPr>
          <a:xfrm>
            <a:off x="676790" y="1421043"/>
            <a:ext cx="8692444" cy="6876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r>
              <a:rPr lang="en-US" altLang="zh-CN" sz="2000" dirty="0"/>
              <a:t>The CIFAR-10 dataset consists of 60000 32x32 color images in 10 classes, </a:t>
            </a:r>
          </a:p>
          <a:p>
            <a:r>
              <a:rPr lang="en-US" altLang="zh-CN" sz="2000" dirty="0"/>
              <a:t>with 6000 images per class. There are 50000 training images and 10000 test images.</a:t>
            </a:r>
            <a:endParaRPr lang="zh-CN" altLang="en-US" sz="2800" b="1" dirty="0">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15234223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Applications</a:t>
            </a:r>
            <a:endParaRPr lang="en-US" dirty="0"/>
          </a:p>
        </p:txBody>
      </p:sp>
      <p:sp>
        <p:nvSpPr>
          <p:cNvPr id="3" name="Content Placeholder 2"/>
          <p:cNvSpPr>
            <a:spLocks noGrp="1"/>
          </p:cNvSpPr>
          <p:nvPr>
            <p:ph idx="1"/>
          </p:nvPr>
        </p:nvSpPr>
        <p:spPr>
          <a:xfrm>
            <a:off x="460613" y="1777036"/>
            <a:ext cx="5990430" cy="4684054"/>
          </a:xfrm>
        </p:spPr>
        <p:txBody>
          <a:bodyPr>
            <a:normAutofit/>
          </a:bodyPr>
          <a:lstStyle/>
          <a:p>
            <a:r>
              <a:rPr lang="en-GB" b="1" dirty="0"/>
              <a:t>PNEUMONIA DETECTION THROUGH X-RAY IMAGES </a:t>
            </a:r>
            <a:r>
              <a:rPr lang="en-GB" dirty="0" smtClean="0"/>
              <a:t>– </a:t>
            </a:r>
            <a:r>
              <a:rPr lang="en-GB" dirty="0"/>
              <a:t>With the help of the VGG-16 model, we can </a:t>
            </a:r>
            <a:r>
              <a:rPr lang="en-GB" dirty="0" err="1"/>
              <a:t>analyze</a:t>
            </a:r>
            <a:r>
              <a:rPr lang="en-GB" dirty="0"/>
              <a:t> and diagnose pneumonia by scanning the x-ray images, showing the chest ribs and area whether affected or not. This will help doctors in diagnosis and making correct precautions needed to be taken necessarily. </a:t>
            </a:r>
          </a:p>
          <a:p>
            <a:r>
              <a:rPr lang="en-GB" b="1" dirty="0"/>
              <a:t>MOVIES </a:t>
            </a:r>
            <a:r>
              <a:rPr lang="en-GB" dirty="0"/>
              <a:t>- The idea is to check movies and take out more information that makes the user experience more interactive and become their prime solution</a:t>
            </a:r>
            <a:r>
              <a:rPr lang="en-GB" dirty="0" smtClean="0"/>
              <a:t>.</a:t>
            </a:r>
          </a:p>
          <a:p>
            <a:r>
              <a:rPr lang="en-GB" b="1" dirty="0" smtClean="0"/>
              <a:t>Foods </a:t>
            </a:r>
            <a:r>
              <a:rPr lang="en-GB" dirty="0"/>
              <a:t>- With help of this model, big datasets of food cuisines all over the world can be identified and classified whether it’s oriental, </a:t>
            </a:r>
            <a:r>
              <a:rPr lang="en-GB" dirty="0" err="1"/>
              <a:t>thai</a:t>
            </a:r>
            <a:r>
              <a:rPr lang="en-GB" dirty="0"/>
              <a:t>, Desi, Chinese, Lebanese or Fast food.</a:t>
            </a:r>
            <a:endParaRPr lang="en-GB" dirty="0" smtClean="0"/>
          </a:p>
          <a:p>
            <a:endParaRPr lang="en-GB"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18</a:t>
            </a:fld>
            <a:endParaRPr lang="en-US" dirty="0"/>
          </a:p>
        </p:txBody>
      </p:sp>
      <p:pic>
        <p:nvPicPr>
          <p:cNvPr id="9218" name="Picture 2" descr="https://miro.medium.com/max/1400/0*gao_LZHO1Tg4q4b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5984" y="1880407"/>
            <a:ext cx="1745963" cy="2074204"/>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s://miro.medium.com/max/1018/0*CJ0qt0HXjeHID6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4525" y="3319840"/>
            <a:ext cx="2400029" cy="159844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https://miro.medium.com/max/1400/0*dotCH0MV4ZLnvV0I.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6415" y="5041140"/>
            <a:ext cx="2356513" cy="1419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972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Applications</a:t>
            </a:r>
            <a:endParaRPr lang="en-US" dirty="0"/>
          </a:p>
        </p:txBody>
      </p:sp>
      <p:sp>
        <p:nvSpPr>
          <p:cNvPr id="3" name="Content Placeholder 2"/>
          <p:cNvSpPr>
            <a:spLocks noGrp="1"/>
          </p:cNvSpPr>
          <p:nvPr>
            <p:ph idx="1"/>
          </p:nvPr>
        </p:nvSpPr>
        <p:spPr>
          <a:xfrm>
            <a:off x="902739" y="2180496"/>
            <a:ext cx="4915256" cy="3678303"/>
          </a:xfrm>
        </p:spPr>
        <p:txBody>
          <a:bodyPr>
            <a:normAutofit/>
          </a:bodyPr>
          <a:lstStyle/>
          <a:p>
            <a:r>
              <a:rPr lang="en-GB" b="1" dirty="0"/>
              <a:t>Find path </a:t>
            </a:r>
            <a:r>
              <a:rPr lang="en-GB" dirty="0" smtClean="0"/>
              <a:t>– </a:t>
            </a:r>
            <a:r>
              <a:rPr lang="en-GB" dirty="0"/>
              <a:t>Finding paths with the help of this Artificial Convolutional Neural Network lets us help and find human paths and routes, such as sidewalks, parkways, forest paths.</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10242" name="Picture 2" descr="https://miro.medium.com/max/1400/0*cjIJpl-NOUT_-5F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7060" y="1968313"/>
            <a:ext cx="4161240" cy="4569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9517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smtClean="0"/>
              <a:t>OUTLINE</a:t>
            </a:r>
            <a:endParaRPr lang="en-US" sz="3200" dirty="0"/>
          </a:p>
        </p:txBody>
      </p:sp>
      <p:sp>
        <p:nvSpPr>
          <p:cNvPr id="3" name="Content Placeholder 2"/>
          <p:cNvSpPr>
            <a:spLocks noGrp="1"/>
          </p:cNvSpPr>
          <p:nvPr>
            <p:ph idx="1"/>
          </p:nvPr>
        </p:nvSpPr>
        <p:spPr/>
        <p:txBody>
          <a:bodyPr/>
          <a:lstStyle/>
          <a:p>
            <a:r>
              <a:rPr lang="en-US" dirty="0" smtClean="0"/>
              <a:t>Introduction</a:t>
            </a:r>
          </a:p>
          <a:p>
            <a:r>
              <a:rPr lang="en-US" dirty="0" smtClean="0"/>
              <a:t>History</a:t>
            </a:r>
          </a:p>
          <a:p>
            <a:r>
              <a:rPr lang="en-US" dirty="0" smtClean="0"/>
              <a:t>Architecture</a:t>
            </a:r>
          </a:p>
          <a:p>
            <a:r>
              <a:rPr lang="en-US" dirty="0" smtClean="0"/>
              <a:t>Applications</a:t>
            </a:r>
          </a:p>
          <a:p>
            <a:r>
              <a:rPr lang="en-US" dirty="0" smtClean="0"/>
              <a:t>Practical example</a:t>
            </a:r>
            <a:endParaRPr lang="en-US" dirty="0"/>
          </a:p>
        </p:txBody>
      </p:sp>
      <p:sp>
        <p:nvSpPr>
          <p:cNvPr id="8" name="Slide Number Placeholder 7"/>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2869130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Limitations</a:t>
            </a:r>
            <a:endParaRPr lang="en-US" dirty="0"/>
          </a:p>
        </p:txBody>
      </p:sp>
      <p:sp>
        <p:nvSpPr>
          <p:cNvPr id="3" name="Content Placeholder 2"/>
          <p:cNvSpPr>
            <a:spLocks noGrp="1"/>
          </p:cNvSpPr>
          <p:nvPr>
            <p:ph idx="1"/>
          </p:nvPr>
        </p:nvSpPr>
        <p:spPr>
          <a:xfrm>
            <a:off x="752015" y="1996895"/>
            <a:ext cx="9977108" cy="3678303"/>
          </a:xfrm>
        </p:spPr>
        <p:txBody>
          <a:bodyPr/>
          <a:lstStyle/>
          <a:p>
            <a:r>
              <a:rPr lang="en-GB" dirty="0"/>
              <a:t>A downside of the </a:t>
            </a:r>
            <a:r>
              <a:rPr lang="en-GB" dirty="0" err="1"/>
              <a:t>VGGNet</a:t>
            </a:r>
            <a:r>
              <a:rPr lang="en-GB" dirty="0"/>
              <a:t> is that it is more expensive to evaluate and uses a lot more memory and parameters (140M). </a:t>
            </a:r>
            <a:endParaRPr lang="en-GB" dirty="0" smtClean="0"/>
          </a:p>
          <a:p>
            <a:r>
              <a:rPr lang="en-GB" dirty="0" smtClean="0"/>
              <a:t>Most </a:t>
            </a:r>
            <a:r>
              <a:rPr lang="en-GB" dirty="0"/>
              <a:t>of these parameters are in the first fully connected layer, and it was since found that these FC layers can be removed with no performance downgrade, significantly reducing the number of necessary parameters.</a:t>
            </a:r>
          </a:p>
        </p:txBody>
      </p:sp>
      <p:sp>
        <p:nvSpPr>
          <p:cNvPr id="5" name="Slide Number Placeholder 4"/>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850152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Practical Example</a:t>
            </a:r>
            <a:endParaRPr lang="en-US" dirty="0"/>
          </a:p>
        </p:txBody>
      </p:sp>
      <p:sp>
        <p:nvSpPr>
          <p:cNvPr id="3" name="Content Placeholder 2"/>
          <p:cNvSpPr>
            <a:spLocks noGrp="1"/>
          </p:cNvSpPr>
          <p:nvPr>
            <p:ph idx="1"/>
          </p:nvPr>
        </p:nvSpPr>
        <p:spPr>
          <a:xfrm>
            <a:off x="581192" y="2069960"/>
            <a:ext cx="11029615" cy="4251302"/>
          </a:xfrm>
        </p:spPr>
        <p:txBody>
          <a:bodyPr>
            <a:normAutofit/>
          </a:bodyPr>
          <a:lstStyle/>
          <a:p>
            <a:r>
              <a:rPr lang="en-GB" dirty="0" smtClean="0"/>
              <a:t>Classification of cats vs dogs: </a:t>
            </a:r>
            <a:endParaRPr lang="en-GB" dirty="0"/>
          </a:p>
          <a:p>
            <a:pPr marL="0" indent="0">
              <a:buNone/>
            </a:pPr>
            <a:r>
              <a:rPr lang="en-GB" dirty="0" smtClean="0"/>
              <a:t>cats_and_dogs_filtered dataset is used.</a:t>
            </a:r>
          </a:p>
          <a:p>
            <a:pPr marL="0" indent="0">
              <a:buNone/>
            </a:pPr>
            <a:r>
              <a:rPr lang="en-GB" dirty="0" smtClean="0"/>
              <a:t>Link to dataset:</a:t>
            </a:r>
            <a:endParaRPr lang="en-GB" dirty="0"/>
          </a:p>
          <a:p>
            <a:pPr marL="0" indent="0">
              <a:buNone/>
            </a:pPr>
            <a:r>
              <a:rPr lang="en-GB" dirty="0">
                <a:hlinkClick r:id="rId2"/>
              </a:rPr>
              <a:t>https://</a:t>
            </a:r>
            <a:r>
              <a:rPr lang="en-GB" dirty="0" smtClean="0">
                <a:hlinkClick r:id="rId2"/>
              </a:rPr>
              <a:t>www.kaggle.com/datasets/birajsth/cats-and-dogs-filtered</a:t>
            </a:r>
            <a:endParaRPr lang="en-GB" dirty="0" smtClean="0"/>
          </a:p>
          <a:p>
            <a:pPr marL="0" indent="0">
              <a:buNone/>
            </a:pPr>
            <a:endParaRPr lang="en-GB" dirty="0"/>
          </a:p>
          <a:p>
            <a:pPr marL="0" indent="0">
              <a:buNone/>
            </a:pPr>
            <a:r>
              <a:rPr lang="en-GB" dirty="0" smtClean="0"/>
              <a:t>Train data:</a:t>
            </a:r>
          </a:p>
          <a:p>
            <a:pPr marL="0" indent="0">
              <a:buNone/>
            </a:pPr>
            <a:r>
              <a:rPr lang="en-GB" dirty="0"/>
              <a:t>Found 2000 images belonging to 2 classes. </a:t>
            </a:r>
            <a:endParaRPr lang="en-GB" dirty="0" smtClean="0"/>
          </a:p>
          <a:p>
            <a:pPr marL="0" indent="0">
              <a:buNone/>
            </a:pPr>
            <a:r>
              <a:rPr lang="en-GB" dirty="0" smtClean="0"/>
              <a:t>Test data:</a:t>
            </a:r>
            <a:endParaRPr lang="en-GB" dirty="0"/>
          </a:p>
          <a:p>
            <a:pPr marL="0" indent="0">
              <a:buNone/>
            </a:pPr>
            <a:r>
              <a:rPr lang="en-GB" dirty="0" smtClean="0"/>
              <a:t>Found </a:t>
            </a:r>
            <a:r>
              <a:rPr lang="en-GB" dirty="0"/>
              <a:t>1000 images belonging to 2 classes.</a:t>
            </a:r>
            <a:endParaRPr lang="en-GB" dirty="0"/>
          </a:p>
          <a:p>
            <a:pPr marL="0" indent="0">
              <a:buNone/>
            </a:pP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2858651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Introduction</a:t>
            </a:r>
            <a:endParaRPr lang="en-US" dirty="0"/>
          </a:p>
        </p:txBody>
      </p:sp>
      <p:sp>
        <p:nvSpPr>
          <p:cNvPr id="3" name="Content Placeholder 2"/>
          <p:cNvSpPr>
            <a:spLocks noGrp="1"/>
          </p:cNvSpPr>
          <p:nvPr>
            <p:ph idx="1"/>
          </p:nvPr>
        </p:nvSpPr>
        <p:spPr>
          <a:xfrm>
            <a:off x="699255" y="2130254"/>
            <a:ext cx="9859045" cy="3678303"/>
          </a:xfrm>
        </p:spPr>
        <p:txBody>
          <a:bodyPr>
            <a:normAutofit/>
          </a:bodyPr>
          <a:lstStyle/>
          <a:p>
            <a:r>
              <a:rPr lang="en-GB" dirty="0"/>
              <a:t>A convolutional neural network is a feed-forward neural network that is generally used to </a:t>
            </a:r>
            <a:r>
              <a:rPr lang="en-GB" dirty="0" err="1"/>
              <a:t>analyze</a:t>
            </a:r>
            <a:r>
              <a:rPr lang="en-GB" dirty="0"/>
              <a:t> visual images by processing data with grid-like topology. </a:t>
            </a:r>
            <a:endParaRPr lang="en-GB" dirty="0" smtClean="0"/>
          </a:p>
          <a:p>
            <a:r>
              <a:rPr lang="en-GB" dirty="0" smtClean="0"/>
              <a:t>It’s </a:t>
            </a:r>
            <a:r>
              <a:rPr lang="en-GB" dirty="0"/>
              <a:t>also known as a </a:t>
            </a:r>
            <a:r>
              <a:rPr lang="en-GB" dirty="0" err="1"/>
              <a:t>ConvNet</a:t>
            </a:r>
            <a:r>
              <a:rPr lang="en-GB" dirty="0"/>
              <a:t>. </a:t>
            </a:r>
            <a:endParaRPr lang="en-GB" dirty="0" smtClean="0"/>
          </a:p>
          <a:p>
            <a:r>
              <a:rPr lang="en-GB" dirty="0" smtClean="0"/>
              <a:t>A </a:t>
            </a:r>
            <a:r>
              <a:rPr lang="en-GB" dirty="0"/>
              <a:t>convolutional neural network is used to detect and classify objects in an image</a:t>
            </a:r>
            <a:r>
              <a:rPr lang="en-GB" dirty="0" smtClean="0"/>
              <a:t>.</a:t>
            </a:r>
          </a:p>
          <a:p>
            <a:r>
              <a:rPr lang="en-GB" dirty="0" smtClean="0"/>
              <a:t>In </a:t>
            </a:r>
            <a:r>
              <a:rPr lang="en-GB" dirty="0"/>
              <a:t>simple words, A Convolutional neural network (CNN) is a neural network that has one or more convolutional layers and are used mainly for image processing, classification, segmentation and also for other auto correlated data.</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2938236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Introduction</a:t>
            </a:r>
          </a:p>
        </p:txBody>
      </p:sp>
      <p:sp>
        <p:nvSpPr>
          <p:cNvPr id="3" name="Content Placeholder 2"/>
          <p:cNvSpPr>
            <a:spLocks noGrp="1"/>
          </p:cNvSpPr>
          <p:nvPr>
            <p:ph idx="1"/>
          </p:nvPr>
        </p:nvSpPr>
        <p:spPr/>
        <p:txBody>
          <a:bodyPr>
            <a:normAutofit/>
          </a:bodyPr>
          <a:lstStyle/>
          <a:p>
            <a:r>
              <a:rPr lang="en-US" sz="3600" dirty="0" smtClean="0">
                <a:solidFill>
                  <a:srgbClr val="FF0000"/>
                </a:solidFill>
              </a:rPr>
              <a:t>Wait a sec !!! </a:t>
            </a:r>
          </a:p>
          <a:p>
            <a:r>
              <a:rPr lang="en-US" sz="3200" dirty="0" smtClean="0"/>
              <a:t>We already discussed neural networks right!!</a:t>
            </a:r>
          </a:p>
          <a:p>
            <a:endParaRPr lang="en-US" sz="3200" dirty="0"/>
          </a:p>
          <a:p>
            <a:r>
              <a:rPr lang="en-US" sz="3200" dirty="0" smtClean="0"/>
              <a:t>So what changed?</a:t>
            </a:r>
            <a:endParaRPr lang="en-US" sz="3200"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213740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Introduction</a:t>
            </a:r>
          </a:p>
        </p:txBody>
      </p:sp>
      <p:sp>
        <p:nvSpPr>
          <p:cNvPr id="3" name="Content Placeholder 2"/>
          <p:cNvSpPr>
            <a:spLocks noGrp="1"/>
          </p:cNvSpPr>
          <p:nvPr>
            <p:ph idx="1"/>
          </p:nvPr>
        </p:nvSpPr>
        <p:spPr>
          <a:xfrm>
            <a:off x="581193" y="2180496"/>
            <a:ext cx="6894782" cy="1045025"/>
          </a:xfrm>
        </p:spPr>
        <p:txBody>
          <a:bodyPr/>
          <a:lstStyle/>
          <a:p>
            <a:r>
              <a:rPr lang="en-GB" dirty="0"/>
              <a:t>N</a:t>
            </a:r>
            <a:r>
              <a:rPr lang="en-GB" dirty="0" smtClean="0"/>
              <a:t>eural </a:t>
            </a:r>
            <a:r>
              <a:rPr lang="en-GB" dirty="0"/>
              <a:t>network </a:t>
            </a:r>
            <a:r>
              <a:rPr lang="en-GB" dirty="0" smtClean="0"/>
              <a:t>Vs </a:t>
            </a:r>
            <a:r>
              <a:rPr lang="en-GB" dirty="0"/>
              <a:t>Convolutional neural </a:t>
            </a:r>
            <a:r>
              <a:rPr lang="en-GB" dirty="0" smtClean="0"/>
              <a:t>network</a:t>
            </a:r>
          </a:p>
          <a:p>
            <a:endParaRPr lang="en-GB" dirty="0"/>
          </a:p>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5" name="图片 5">
            <a:extLst>
              <a:ext uri="{FF2B5EF4-FFF2-40B4-BE49-F238E27FC236}">
                <a16:creationId xmlns:a16="http://schemas.microsoft.com/office/drawing/2014/main" id="{82E01C0B-763A-461F-89F8-5633A0A0D160}"/>
              </a:ext>
            </a:extLst>
          </p:cNvPr>
          <p:cNvPicPr>
            <a:picLocks noChangeAspect="1"/>
          </p:cNvPicPr>
          <p:nvPr/>
        </p:nvPicPr>
        <p:blipFill>
          <a:blip r:embed="rId3"/>
          <a:stretch>
            <a:fillRect/>
          </a:stretch>
        </p:blipFill>
        <p:spPr>
          <a:xfrm>
            <a:off x="577113" y="2804040"/>
            <a:ext cx="10642504" cy="3365650"/>
          </a:xfrm>
          <a:prstGeom prst="rect">
            <a:avLst/>
          </a:prstGeom>
        </p:spPr>
      </p:pic>
    </p:spTree>
    <p:extLst>
      <p:ext uri="{BB962C8B-B14F-4D97-AF65-F5344CB8AC3E}">
        <p14:creationId xmlns:p14="http://schemas.microsoft.com/office/powerpoint/2010/main" val="670851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Introduction</a:t>
            </a:r>
          </a:p>
        </p:txBody>
      </p:sp>
      <p:sp>
        <p:nvSpPr>
          <p:cNvPr id="3" name="Content Placeholder 2"/>
          <p:cNvSpPr>
            <a:spLocks noGrp="1"/>
          </p:cNvSpPr>
          <p:nvPr>
            <p:ph idx="1"/>
          </p:nvPr>
        </p:nvSpPr>
        <p:spPr/>
        <p:txBody>
          <a:bodyPr/>
          <a:lstStyle/>
          <a:p>
            <a:pPr marL="0" indent="0">
              <a:buNone/>
            </a:pPr>
            <a:r>
              <a:rPr lang="en-GB" altLang="en-US" dirty="0"/>
              <a:t>A convolution is essentially sliding a filter over the input</a:t>
            </a:r>
            <a:r>
              <a:rPr lang="en-GB" altLang="en-US" dirty="0" smtClean="0"/>
              <a:t>. </a:t>
            </a:r>
            <a:endParaRPr lang="en-US" altLang="en-US" dirty="0" smtClean="0"/>
          </a:p>
          <a:p>
            <a:pPr marL="0" indent="0">
              <a:buNone/>
            </a:pPr>
            <a:r>
              <a:rPr lang="en-US" altLang="en-US" dirty="0" smtClean="0"/>
              <a:t>Types:</a:t>
            </a:r>
          </a:p>
          <a:p>
            <a:r>
              <a:rPr lang="en-GB" dirty="0"/>
              <a:t>In simple terms a large enough CNN can solve any solvable problem.</a:t>
            </a:r>
          </a:p>
          <a:p>
            <a:r>
              <a:rPr lang="en-GB" dirty="0"/>
              <a:t>Notable CNN architecture’s that perform exceptionally well across many different image processing tasks are the </a:t>
            </a:r>
            <a:r>
              <a:rPr lang="en-GB" b="1" dirty="0" smtClean="0"/>
              <a:t>VGG ( </a:t>
            </a:r>
            <a:r>
              <a:rPr lang="en-GB" b="1" dirty="0"/>
              <a:t>Visual Geometry </a:t>
            </a:r>
            <a:r>
              <a:rPr lang="en-GB" b="1" dirty="0" smtClean="0"/>
              <a:t>Group) </a:t>
            </a:r>
            <a:r>
              <a:rPr lang="en-GB" b="1" dirty="0"/>
              <a:t>models </a:t>
            </a:r>
            <a:r>
              <a:rPr lang="en-GB" dirty="0"/>
              <a:t>( K. </a:t>
            </a:r>
            <a:r>
              <a:rPr lang="en-GB" dirty="0" err="1"/>
              <a:t>Simonyan</a:t>
            </a:r>
            <a:r>
              <a:rPr lang="en-GB" dirty="0"/>
              <a:t> and A. Zisserman), </a:t>
            </a:r>
            <a:endParaRPr lang="en-GB" dirty="0" smtClean="0"/>
          </a:p>
          <a:p>
            <a:r>
              <a:rPr lang="en-GB" dirty="0"/>
              <a:t>T</a:t>
            </a:r>
            <a:r>
              <a:rPr lang="en-GB" dirty="0" smtClean="0"/>
              <a:t>he </a:t>
            </a:r>
            <a:r>
              <a:rPr lang="en-GB" b="1" dirty="0" err="1"/>
              <a:t>ResNet</a:t>
            </a:r>
            <a:r>
              <a:rPr lang="en-GB" b="1" dirty="0"/>
              <a:t> models </a:t>
            </a:r>
            <a:r>
              <a:rPr lang="en-GB" dirty="0"/>
              <a:t>(</a:t>
            </a:r>
            <a:r>
              <a:rPr lang="en-GB" dirty="0" err="1"/>
              <a:t>Kaiming</a:t>
            </a:r>
            <a:r>
              <a:rPr lang="en-GB" dirty="0"/>
              <a:t> He et al) and </a:t>
            </a:r>
            <a:endParaRPr lang="en-GB" dirty="0" smtClean="0"/>
          </a:p>
          <a:p>
            <a:r>
              <a:rPr lang="en-GB" dirty="0"/>
              <a:t>T</a:t>
            </a:r>
            <a:r>
              <a:rPr lang="en-GB" dirty="0" smtClean="0"/>
              <a:t>he </a:t>
            </a:r>
            <a:r>
              <a:rPr lang="en-GB" b="1" dirty="0"/>
              <a:t>Google Inception models</a:t>
            </a:r>
            <a:r>
              <a:rPr lang="en-GB" dirty="0"/>
              <a:t> (Christian </a:t>
            </a:r>
            <a:r>
              <a:rPr lang="en-GB" dirty="0" err="1"/>
              <a:t>Szegedy</a:t>
            </a:r>
            <a:r>
              <a:rPr lang="en-GB" dirty="0"/>
              <a:t> et al). These models have millions of trainable parameters</a:t>
            </a:r>
            <a:r>
              <a:rPr lang="en-GB" dirty="0" smtClean="0"/>
              <a:t>.</a:t>
            </a:r>
          </a:p>
        </p:txBody>
      </p:sp>
      <p:sp>
        <p:nvSpPr>
          <p:cNvPr id="4" name="Slide Number Placeholder 3"/>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2293586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History</a:t>
            </a:r>
            <a:endParaRPr lang="en-US" dirty="0"/>
          </a:p>
        </p:txBody>
      </p:sp>
      <p:sp>
        <p:nvSpPr>
          <p:cNvPr id="3" name="Content Placeholder 2"/>
          <p:cNvSpPr>
            <a:spLocks noGrp="1"/>
          </p:cNvSpPr>
          <p:nvPr>
            <p:ph idx="1"/>
          </p:nvPr>
        </p:nvSpPr>
        <p:spPr>
          <a:xfrm>
            <a:off x="581192" y="2046514"/>
            <a:ext cx="11029615" cy="3905297"/>
          </a:xfrm>
        </p:spPr>
        <p:txBody>
          <a:bodyPr/>
          <a:lstStyle/>
          <a:p>
            <a:r>
              <a:rPr lang="en-GB" dirty="0"/>
              <a:t>In 1959, David Hubel and </a:t>
            </a:r>
            <a:r>
              <a:rPr lang="en-GB" dirty="0" err="1"/>
              <a:t>Torsten</a:t>
            </a:r>
            <a:r>
              <a:rPr lang="en-GB" dirty="0"/>
              <a:t> Wiesel described “simple cells” and “complex cells” in the human visual cortex. They proposed that both kinds of cells are used in pattern recognition. </a:t>
            </a:r>
            <a:endParaRPr lang="en-GB" dirty="0" smtClean="0"/>
          </a:p>
          <a:p>
            <a:r>
              <a:rPr lang="en-GB" dirty="0"/>
              <a:t>Inspired by Hubel and Wiesel’s work, in the 1980s, </a:t>
            </a:r>
            <a:r>
              <a:rPr lang="en-GB" dirty="0" err="1"/>
              <a:t>Dr.</a:t>
            </a:r>
            <a:r>
              <a:rPr lang="en-GB" dirty="0"/>
              <a:t> </a:t>
            </a:r>
            <a:r>
              <a:rPr lang="en-GB" dirty="0" err="1"/>
              <a:t>Kunihiko</a:t>
            </a:r>
            <a:r>
              <a:rPr lang="en-GB" dirty="0"/>
              <a:t> Fukushima designs an artificial neural network that mimics the functioning of simple and complex cells. </a:t>
            </a:r>
            <a:endParaRPr lang="en-GB" dirty="0" smtClean="0"/>
          </a:p>
          <a:p>
            <a:r>
              <a:rPr lang="en-GB" dirty="0"/>
              <a:t>Although the work of Fukushima was very powerful in the newly developing field of artificial intelligence, the first modern application of convolutional neural networks was implemented in the 90s by Yann </a:t>
            </a:r>
            <a:r>
              <a:rPr lang="en-GB" dirty="0" err="1"/>
              <a:t>LeCun</a:t>
            </a:r>
            <a:r>
              <a:rPr lang="en-GB" dirty="0"/>
              <a:t> et al. in their paper Gradient-Based Learning Applied to Document </a:t>
            </a:r>
            <a:r>
              <a:rPr lang="en-GB" dirty="0" smtClean="0"/>
              <a:t>Recognition.</a:t>
            </a:r>
          </a:p>
          <a:p>
            <a:r>
              <a:rPr lang="en-GB" dirty="0"/>
              <a:t>In the paper, </a:t>
            </a:r>
            <a:r>
              <a:rPr lang="en-GB" dirty="0" smtClean="0"/>
              <a:t>he </a:t>
            </a:r>
            <a:r>
              <a:rPr lang="en-GB" dirty="0"/>
              <a:t>trained a </a:t>
            </a:r>
            <a:r>
              <a:rPr lang="en-GB" dirty="0" err="1" smtClean="0"/>
              <a:t>cnn</a:t>
            </a:r>
            <a:r>
              <a:rPr lang="en-GB" dirty="0" smtClean="0"/>
              <a:t> </a:t>
            </a:r>
            <a:r>
              <a:rPr lang="en-GB" dirty="0"/>
              <a:t>with the MNIST dataset of handwritten digits</a:t>
            </a:r>
            <a:r>
              <a:rPr lang="en-GB" dirty="0" smtClean="0"/>
              <a:t>. </a:t>
            </a:r>
            <a:r>
              <a:rPr lang="en-GB" dirty="0" err="1"/>
              <a:t>LeCun’s</a:t>
            </a:r>
            <a:r>
              <a:rPr lang="en-GB" dirty="0"/>
              <a:t> implementation set the standards for today’s computer vision and image processing applications.</a:t>
            </a:r>
          </a:p>
          <a:p>
            <a:r>
              <a:rPr lang="en-GB" dirty="0"/>
              <a:t>The 90s, onwards are the years where the streamlined process of building convolutional neural networks was used for more and more complex models trained on larger and larger datasets.</a:t>
            </a:r>
          </a:p>
          <a:p>
            <a:endParaRPr lang="en-GB" dirty="0" smtClean="0"/>
          </a:p>
        </p:txBody>
      </p:sp>
      <p:sp>
        <p:nvSpPr>
          <p:cNvPr id="5" name="Slide Number Placeholder 4"/>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749202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History</a:t>
            </a:r>
          </a:p>
        </p:txBody>
      </p:sp>
      <p:sp>
        <p:nvSpPr>
          <p:cNvPr id="3" name="Content Placeholder 2"/>
          <p:cNvSpPr>
            <a:spLocks noGrp="1"/>
          </p:cNvSpPr>
          <p:nvPr>
            <p:ph idx="1"/>
          </p:nvPr>
        </p:nvSpPr>
        <p:spPr/>
        <p:txBody>
          <a:bodyPr>
            <a:normAutofit/>
          </a:bodyPr>
          <a:lstStyle/>
          <a:p>
            <a:r>
              <a:rPr lang="en-GB" dirty="0" smtClean="0"/>
              <a:t>In </a:t>
            </a:r>
            <a:r>
              <a:rPr lang="en-GB" dirty="0"/>
              <a:t>2005, the PASCAL VOC challenge -where the participants compete to achieve the lowest loss + highest accuracy performance with their model- started with approximately 20,000 images and 20 object classes. </a:t>
            </a:r>
            <a:endParaRPr lang="en-GB" dirty="0" smtClean="0"/>
          </a:p>
          <a:p>
            <a:r>
              <a:rPr lang="en-GB" dirty="0" smtClean="0"/>
              <a:t>However</a:t>
            </a:r>
            <a:r>
              <a:rPr lang="en-GB" dirty="0"/>
              <a:t>, with the advancements in the field, these numbers were dwarfed by other private studies. </a:t>
            </a:r>
            <a:endParaRPr lang="en-GB" dirty="0" smtClean="0"/>
          </a:p>
          <a:p>
            <a:r>
              <a:rPr lang="en-GB" dirty="0" smtClean="0"/>
              <a:t>Starting </a:t>
            </a:r>
            <a:r>
              <a:rPr lang="en-GB" dirty="0"/>
              <a:t>from 2010, </a:t>
            </a:r>
            <a:r>
              <a:rPr lang="en-GB" dirty="0" err="1"/>
              <a:t>Fei-Fei</a:t>
            </a:r>
            <a:r>
              <a:rPr lang="en-GB" dirty="0"/>
              <a:t> Li started collaborating with the PASCAL VOC team to make a very large image dataset available with the name, ImageNet. </a:t>
            </a:r>
            <a:endParaRPr lang="en-GB" dirty="0" smtClean="0"/>
          </a:p>
          <a:p>
            <a:r>
              <a:rPr lang="en-GB" dirty="0" smtClean="0"/>
              <a:t>Every </a:t>
            </a:r>
            <a:r>
              <a:rPr lang="en-GB" dirty="0"/>
              <a:t>year researchers were invited to the ImageNet Large Scale Visual Recognition Challenge (ILSVRC</a:t>
            </a:r>
            <a:r>
              <a:rPr lang="en-GB" dirty="0" smtClean="0"/>
              <a:t>).</a:t>
            </a:r>
          </a:p>
          <a:p>
            <a:r>
              <a:rPr lang="en-GB" dirty="0"/>
              <a:t>In 2012, a deep convolutional neural network architecture called </a:t>
            </a:r>
            <a:r>
              <a:rPr lang="en-GB" dirty="0" err="1"/>
              <a:t>AlexNex</a:t>
            </a:r>
            <a:r>
              <a:rPr lang="en-GB" dirty="0"/>
              <a:t> achieved a 16% error rate (10% lower than the runner-up) by utilizing GPUs. </a:t>
            </a:r>
          </a:p>
          <a:p>
            <a:r>
              <a:rPr lang="en-GB" dirty="0"/>
              <a:t>The use of GPUs for computer vision tasks became standard after </a:t>
            </a:r>
            <a:r>
              <a:rPr lang="en-GB" dirty="0" err="1"/>
              <a:t>AlexNext’s</a:t>
            </a:r>
            <a:r>
              <a:rPr lang="en-GB" dirty="0"/>
              <a:t> incredible achievement for its time.</a:t>
            </a:r>
          </a:p>
          <a:p>
            <a:r>
              <a:rPr lang="en-GB" dirty="0"/>
              <a:t>In 2017, 29 of 38 competing teams at the ILSVRC achieved less than 5% error. </a:t>
            </a:r>
          </a:p>
        </p:txBody>
      </p:sp>
      <p:sp>
        <p:nvSpPr>
          <p:cNvPr id="4" name="Slide Number Placeholder 3"/>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3643378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History (VGG)</a:t>
            </a:r>
            <a:endParaRPr lang="en-US" dirty="0"/>
          </a:p>
        </p:txBody>
      </p:sp>
      <p:sp>
        <p:nvSpPr>
          <p:cNvPr id="3" name="Content Placeholder 2"/>
          <p:cNvSpPr>
            <a:spLocks noGrp="1"/>
          </p:cNvSpPr>
          <p:nvPr>
            <p:ph idx="1"/>
          </p:nvPr>
        </p:nvSpPr>
        <p:spPr/>
        <p:txBody>
          <a:bodyPr>
            <a:normAutofit/>
          </a:bodyPr>
          <a:lstStyle/>
          <a:p>
            <a:r>
              <a:rPr lang="en-GB" dirty="0" smtClean="0"/>
              <a:t>The runner-up in ILSVRC 2014 was the network from Karen </a:t>
            </a:r>
            <a:r>
              <a:rPr lang="en-GB" dirty="0" err="1" smtClean="0"/>
              <a:t>Simonyan</a:t>
            </a:r>
            <a:r>
              <a:rPr lang="en-GB" dirty="0" smtClean="0"/>
              <a:t> and Andrew Zisserman that became known as the </a:t>
            </a:r>
            <a:r>
              <a:rPr lang="en-GB" dirty="0" err="1" smtClean="0"/>
              <a:t>VGGNet</a:t>
            </a:r>
            <a:r>
              <a:rPr lang="en-GB" dirty="0" smtClean="0"/>
              <a:t>. Its main contribution was in showing that the depth of the network is a critical component for good performance. </a:t>
            </a:r>
          </a:p>
          <a:p>
            <a:r>
              <a:rPr lang="en-GB" dirty="0"/>
              <a:t>VGG-16 model was named by Karen </a:t>
            </a:r>
            <a:r>
              <a:rPr lang="en-GB" dirty="0" err="1"/>
              <a:t>Simonyan</a:t>
            </a:r>
            <a:r>
              <a:rPr lang="en-GB" dirty="0"/>
              <a:t> and Andrew Zisserman after their Visual Geometry Group Lab of Oxford University.</a:t>
            </a:r>
            <a:endParaRPr lang="en-GB" dirty="0" smtClean="0"/>
          </a:p>
          <a:p>
            <a:r>
              <a:rPr lang="en-GB" dirty="0" smtClean="0"/>
              <a:t>Their final best network contains 16 CONV/FC layers and, appealingly, features an extremely homogeneous architecture that only performs 3x3 convolutions and 2x2 pooling from the beginning to the end. </a:t>
            </a:r>
          </a:p>
          <a:p>
            <a:r>
              <a:rPr lang="en-GB" dirty="0" smtClean="0"/>
              <a:t>This </a:t>
            </a:r>
            <a:r>
              <a:rPr lang="en-GB" dirty="0"/>
              <a:t>achieves 92.7</a:t>
            </a:r>
            <a:r>
              <a:rPr lang="en-GB" dirty="0" smtClean="0"/>
              <a:t>% </a:t>
            </a:r>
            <a:r>
              <a:rPr lang="en-GB" dirty="0"/>
              <a:t>test accuracy on the ImageNet </a:t>
            </a:r>
            <a:r>
              <a:rPr lang="en-GB" dirty="0" smtClean="0"/>
              <a:t>dataset.</a:t>
            </a:r>
          </a:p>
        </p:txBody>
      </p:sp>
      <p:sp>
        <p:nvSpPr>
          <p:cNvPr id="4" name="Slide Number Placeholder 3"/>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1763844769"/>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Props1.xml><?xml version="1.0" encoding="utf-8"?>
<ds:datastoreItem xmlns:ds="http://schemas.openxmlformats.org/officeDocument/2006/customXml" ds:itemID="{E3FC8A1C-A436-42C0-AC33-FAFFFAF219BC}">
  <ds:schemaRefs>
    <ds:schemaRef ds:uri="http://schemas.microsoft.com/sharepoint/v3/contenttype/forms"/>
  </ds:schemaRefs>
</ds:datastoreItem>
</file>

<file path=customXml/itemProps2.xml><?xml version="1.0" encoding="utf-8"?>
<ds:datastoreItem xmlns:ds="http://schemas.openxmlformats.org/officeDocument/2006/customXml" ds:itemID="{E3852F5D-AAE7-473B-9767-8875B60BC6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F5C8BF1-B0E4-49A1-808F-40F2AD30E743}">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Tech design</Template>
  <TotalTime>0</TotalTime>
  <Words>1060</Words>
  <Application>Microsoft Office PowerPoint</Application>
  <PresentationFormat>Widescreen</PresentationFormat>
  <Paragraphs>105</Paragraphs>
  <Slides>21</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Calibri</vt:lpstr>
      <vt:lpstr>Gill Sans MT</vt:lpstr>
      <vt:lpstr>Helvetica Neue</vt:lpstr>
      <vt:lpstr>华文中宋</vt:lpstr>
      <vt:lpstr>Wingdings 2</vt:lpstr>
      <vt:lpstr>Dividend</vt:lpstr>
      <vt:lpstr>Convolutional Neural Networks (VGG-16)</vt:lpstr>
      <vt:lpstr>OUTLINE</vt:lpstr>
      <vt:lpstr>Introduction</vt:lpstr>
      <vt:lpstr>Introduction</vt:lpstr>
      <vt:lpstr>Introduction</vt:lpstr>
      <vt:lpstr>Introduction</vt:lpstr>
      <vt:lpstr>History</vt:lpstr>
      <vt:lpstr>History</vt:lpstr>
      <vt:lpstr>History (VGG)</vt:lpstr>
      <vt:lpstr>Architecture</vt:lpstr>
      <vt:lpstr>Architecture (VGG)</vt:lpstr>
      <vt:lpstr>Architecture</vt:lpstr>
      <vt:lpstr>Convolutional kernel</vt:lpstr>
      <vt:lpstr>Rectified linear unit，ReLU</vt:lpstr>
      <vt:lpstr>Pooling layer Pooling is a down-sampling operation that reduces the dimensionality of the feature map. </vt:lpstr>
      <vt:lpstr>Architecture</vt:lpstr>
      <vt:lpstr>CIFAR10 dataset and  state of the art</vt:lpstr>
      <vt:lpstr>Applications</vt:lpstr>
      <vt:lpstr>Applications</vt:lpstr>
      <vt:lpstr>Limitations</vt:lpstr>
      <vt:lpstr>Practical 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2022-02-26T07:50:32Z</dcterms:created>
  <dcterms:modified xsi:type="dcterms:W3CDTF">2022-03-20T07:34:49Z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